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sldIdLst>
    <p:sldId id="342" r:id="rId5"/>
    <p:sldId id="351" r:id="rId6"/>
    <p:sldId id="352" r:id="rId7"/>
    <p:sldId id="348" r:id="rId8"/>
    <p:sldId id="353" r:id="rId9"/>
    <p:sldId id="354" r:id="rId10"/>
    <p:sldId id="355" r:id="rId11"/>
    <p:sldId id="356" r:id="rId12"/>
    <p:sldId id="358" r:id="rId13"/>
    <p:sldId id="359" r:id="rId14"/>
    <p:sldId id="360" r:id="rId15"/>
    <p:sldId id="361" r:id="rId16"/>
    <p:sldId id="365" r:id="rId17"/>
    <p:sldId id="364" r:id="rId18"/>
    <p:sldId id="370" r:id="rId19"/>
    <p:sldId id="369" r:id="rId20"/>
    <p:sldId id="35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5646"/>
  </p:normalViewPr>
  <p:slideViewPr>
    <p:cSldViewPr snapToGrid="0" snapToObjects="1" showGuides="1">
      <p:cViewPr varScale="1">
        <p:scale>
          <a:sx n="106" d="100"/>
          <a:sy n="106" d="100"/>
        </p:scale>
        <p:origin x="528" y="17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8/10/relationships/authors" Target="authors.xml"/></Relationships>
</file>

<file path=ppt/media/hdphoto1.wdp>
</file>

<file path=ppt/media/image1.png>
</file>

<file path=ppt/media/image10.png>
</file>

<file path=ppt/media/image2.pn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5/2/23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31774183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Traffic Violation Detection</a:t>
            </a:r>
            <a:endParaRPr lang="en-US" dirty="0"/>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Traffic Violation Detection</a:t>
            </a:r>
            <a:endParaRPr lang="en-US" dirty="0"/>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Traffic Violation Detection</a:t>
            </a:r>
            <a:endParaRPr lang="en-US" dirty="0"/>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Traffic Violation Detection</a:t>
            </a:r>
            <a:endParaRPr lang="en-US" dirty="0"/>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Traffic Violation Detection</a:t>
            </a:r>
            <a:endParaRPr lang="en-US" dirty="0"/>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Traffic Violation Detection</a:t>
            </a:r>
            <a:endParaRPr lang="en-US" dirty="0"/>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Traffic Violation Detection</a:t>
            </a:r>
            <a:endParaRPr lang="en-US" dirty="0"/>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Traffic Violation Detection</a:t>
            </a:r>
            <a:endParaRPr lang="en-US" dirty="0"/>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a:t>Traffic Violation Detection</a:t>
            </a:r>
            <a:endParaRPr lang="en-US" dirty="0"/>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5.xml"/><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dirty="0"/>
              <a:t>Automation of numberplate detection</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t>PRESENTATION</a:t>
            </a:r>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Methodology</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Number plate Detection</a:t>
            </a:r>
          </a:p>
          <a:p>
            <a:endParaRPr lang="en-US" dirty="0"/>
          </a:p>
          <a:p>
            <a:endParaRPr lang="en-US" dirty="0"/>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429001"/>
            <a:ext cx="6888665" cy="2430768"/>
          </a:xfrm>
        </p:spPr>
        <p:txBody>
          <a:bodyPr/>
          <a:lstStyle/>
          <a:p>
            <a:r>
              <a:rPr lang="en-US" dirty="0"/>
              <a:t>The detected objects have a green bounding box. If any vehicle passes the traffic light in red state, violation happens. After detecting violation, the bounding box around the vehicle becomes red.</a:t>
            </a: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a:t>Traffic Violation Detection</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10</a:t>
            </a:fld>
            <a:endParaRPr lang="en-US" dirty="0"/>
          </a:p>
        </p:txBody>
      </p:sp>
    </p:spTree>
    <p:extLst>
      <p:ext uri="{BB962C8B-B14F-4D97-AF65-F5344CB8AC3E}">
        <p14:creationId xmlns:p14="http://schemas.microsoft.com/office/powerpoint/2010/main" val="9687281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en-US" dirty="0"/>
              <a:t>Software Overview</a:t>
            </a:r>
          </a:p>
        </p:txBody>
      </p:sp>
      <p:sp>
        <p:nvSpPr>
          <p:cNvPr id="7" name="Footer Placeholder 6">
            <a:extLst>
              <a:ext uri="{FF2B5EF4-FFF2-40B4-BE49-F238E27FC236}">
                <a16:creationId xmlns:a16="http://schemas.microsoft.com/office/drawing/2014/main" id="{3F815E7E-2D0E-28B3-AD37-FA56078C38D0}"/>
              </a:ext>
            </a:extLst>
          </p:cNvPr>
          <p:cNvSpPr>
            <a:spLocks noGrp="1"/>
          </p:cNvSpPr>
          <p:nvPr>
            <p:ph type="ftr" sz="quarter" idx="11"/>
          </p:nvPr>
        </p:nvSpPr>
        <p:spPr/>
        <p:txBody>
          <a:bodyPr/>
          <a:lstStyle/>
          <a:p>
            <a:r>
              <a:rPr lang="en-US"/>
              <a:t>Traffic Violation Detection</a:t>
            </a:r>
            <a:endParaRPr lang="en-US" dirty="0"/>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11</a:t>
            </a:fld>
            <a:endParaRPr lang="en-US" dirty="0"/>
          </a:p>
        </p:txBody>
      </p:sp>
      <p:pic>
        <p:nvPicPr>
          <p:cNvPr id="2" name="Picture 1">
            <a:extLst>
              <a:ext uri="{FF2B5EF4-FFF2-40B4-BE49-F238E27FC236}">
                <a16:creationId xmlns:a16="http://schemas.microsoft.com/office/drawing/2014/main" id="{679A1CC6-FC67-48E4-B90B-B98F34C78145}"/>
              </a:ext>
            </a:extLst>
          </p:cNvPr>
          <p:cNvPicPr>
            <a:picLocks noChangeAspect="1"/>
          </p:cNvPicPr>
          <p:nvPr/>
        </p:nvPicPr>
        <p:blipFill>
          <a:blip r:embed="rId2"/>
          <a:stretch>
            <a:fillRect/>
          </a:stretch>
        </p:blipFill>
        <p:spPr>
          <a:xfrm>
            <a:off x="2903621" y="1451512"/>
            <a:ext cx="6641432" cy="4785775"/>
          </a:xfrm>
          <a:prstGeom prst="rect">
            <a:avLst/>
          </a:prstGeom>
        </p:spPr>
      </p:pic>
    </p:spTree>
    <p:extLst>
      <p:ext uri="{BB962C8B-B14F-4D97-AF65-F5344CB8AC3E}">
        <p14:creationId xmlns:p14="http://schemas.microsoft.com/office/powerpoint/2010/main" val="598506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Implementation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Computer Vision</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429001"/>
            <a:ext cx="6888665" cy="2430768"/>
          </a:xfrm>
        </p:spPr>
        <p:txBody>
          <a:bodyPr/>
          <a:lstStyle/>
          <a:p>
            <a:pPr marL="0" indent="0">
              <a:buNone/>
            </a:pPr>
            <a:r>
              <a:rPr lang="en-US" dirty="0"/>
              <a:t>OpenCV is an open source computer vision and machine learning software library which is used in this project for image processing purpose.</a:t>
            </a:r>
          </a:p>
          <a:p>
            <a:pPr marL="0" indent="0">
              <a:buNone/>
            </a:pPr>
            <a:r>
              <a:rPr lang="en-US" dirty="0"/>
              <a:t>Flask is for API creation </a:t>
            </a:r>
          </a:p>
          <a:p>
            <a:pPr marL="0" indent="0">
              <a:buNone/>
            </a:pPr>
            <a:r>
              <a:rPr lang="en-US" dirty="0"/>
              <a:t>React JS is for using GUI </a:t>
            </a:r>
          </a:p>
          <a:p>
            <a:pPr marL="0" indent="0">
              <a:buNone/>
            </a:pPr>
            <a:endParaRPr lang="en-GB" dirty="0">
              <a:latin typeface="Calibri" panose="020F0502020204030204" pitchFamily="34" charset="0"/>
              <a:cs typeface="Calibri" panose="020F0502020204030204" pitchFamily="34" charset="0"/>
            </a:endParaRPr>
          </a:p>
          <a:p>
            <a:pPr marL="0" indent="0" algn="just">
              <a:buNone/>
            </a:pPr>
            <a:endParaRPr lang="en-GB" dirty="0">
              <a:latin typeface="Calibri" panose="020F0502020204030204" pitchFamily="34" charset="0"/>
              <a:cs typeface="Calibri" panose="020F0502020204030204" pitchFamily="34" charset="0"/>
            </a:endParaRP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a:t>Traffic Violation Detection</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12</a:t>
            </a:fld>
            <a:endParaRPr lang="en-US" dirty="0"/>
          </a:p>
        </p:txBody>
      </p:sp>
    </p:spTree>
    <p:extLst>
      <p:ext uri="{BB962C8B-B14F-4D97-AF65-F5344CB8AC3E}">
        <p14:creationId xmlns:p14="http://schemas.microsoft.com/office/powerpoint/2010/main" val="129818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en-US" dirty="0"/>
              <a:t>Implementation</a:t>
            </a:r>
          </a:p>
        </p:txBody>
      </p:sp>
      <p:sp>
        <p:nvSpPr>
          <p:cNvPr id="7" name="Footer Placeholder 6">
            <a:extLst>
              <a:ext uri="{FF2B5EF4-FFF2-40B4-BE49-F238E27FC236}">
                <a16:creationId xmlns:a16="http://schemas.microsoft.com/office/drawing/2014/main" id="{3F815E7E-2D0E-28B3-AD37-FA56078C38D0}"/>
              </a:ext>
            </a:extLst>
          </p:cNvPr>
          <p:cNvSpPr>
            <a:spLocks noGrp="1"/>
          </p:cNvSpPr>
          <p:nvPr>
            <p:ph type="ftr" sz="quarter" idx="11"/>
          </p:nvPr>
        </p:nvSpPr>
        <p:spPr/>
        <p:txBody>
          <a:bodyPr/>
          <a:lstStyle/>
          <a:p>
            <a:r>
              <a:rPr lang="en-US"/>
              <a:t>Traffic Violation Detection</a:t>
            </a:r>
            <a:endParaRPr lang="en-US" dirty="0"/>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13</a:t>
            </a:fld>
            <a:endParaRPr lang="en-US" dirty="0"/>
          </a:p>
        </p:txBody>
      </p:sp>
      <p:pic>
        <p:nvPicPr>
          <p:cNvPr id="3" name="Picture 2">
            <a:extLst>
              <a:ext uri="{FF2B5EF4-FFF2-40B4-BE49-F238E27FC236}">
                <a16:creationId xmlns:a16="http://schemas.microsoft.com/office/drawing/2014/main" id="{92C1FC25-3459-F71E-2232-21F15C7D0395}"/>
              </a:ext>
            </a:extLst>
          </p:cNvPr>
          <p:cNvPicPr>
            <a:picLocks noChangeAspect="1"/>
          </p:cNvPicPr>
          <p:nvPr/>
        </p:nvPicPr>
        <p:blipFill>
          <a:blip r:embed="rId2"/>
          <a:stretch>
            <a:fillRect/>
          </a:stretch>
        </p:blipFill>
        <p:spPr>
          <a:xfrm>
            <a:off x="2393805" y="1556998"/>
            <a:ext cx="7772400" cy="4791801"/>
          </a:xfrm>
          <a:prstGeom prst="rect">
            <a:avLst/>
          </a:prstGeom>
        </p:spPr>
      </p:pic>
    </p:spTree>
    <p:extLst>
      <p:ext uri="{BB962C8B-B14F-4D97-AF65-F5344CB8AC3E}">
        <p14:creationId xmlns:p14="http://schemas.microsoft.com/office/powerpoint/2010/main" val="2784224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en-US" dirty="0"/>
              <a:t>Implementation</a:t>
            </a:r>
          </a:p>
        </p:txBody>
      </p:sp>
      <p:sp>
        <p:nvSpPr>
          <p:cNvPr id="7" name="Footer Placeholder 6">
            <a:extLst>
              <a:ext uri="{FF2B5EF4-FFF2-40B4-BE49-F238E27FC236}">
                <a16:creationId xmlns:a16="http://schemas.microsoft.com/office/drawing/2014/main" id="{3F815E7E-2D0E-28B3-AD37-FA56078C38D0}"/>
              </a:ext>
            </a:extLst>
          </p:cNvPr>
          <p:cNvSpPr>
            <a:spLocks noGrp="1"/>
          </p:cNvSpPr>
          <p:nvPr>
            <p:ph type="ftr" sz="quarter" idx="11"/>
          </p:nvPr>
        </p:nvSpPr>
        <p:spPr/>
        <p:txBody>
          <a:bodyPr/>
          <a:lstStyle/>
          <a:p>
            <a:r>
              <a:rPr lang="en-US"/>
              <a:t>Traffic Violation Detection</a:t>
            </a:r>
            <a:endParaRPr lang="en-US" dirty="0"/>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14</a:t>
            </a:fld>
            <a:endParaRPr lang="en-US" dirty="0"/>
          </a:p>
        </p:txBody>
      </p:sp>
      <p:pic>
        <p:nvPicPr>
          <p:cNvPr id="3" name="Picture 2">
            <a:extLst>
              <a:ext uri="{FF2B5EF4-FFF2-40B4-BE49-F238E27FC236}">
                <a16:creationId xmlns:a16="http://schemas.microsoft.com/office/drawing/2014/main" id="{82550649-40E2-6C45-67AA-6E90E68A2B32}"/>
              </a:ext>
            </a:extLst>
          </p:cNvPr>
          <p:cNvPicPr>
            <a:picLocks noChangeAspect="1"/>
          </p:cNvPicPr>
          <p:nvPr/>
        </p:nvPicPr>
        <p:blipFill>
          <a:blip r:embed="rId2"/>
          <a:stretch>
            <a:fillRect/>
          </a:stretch>
        </p:blipFill>
        <p:spPr>
          <a:xfrm>
            <a:off x="2041109" y="1882668"/>
            <a:ext cx="3149600" cy="1054100"/>
          </a:xfrm>
          <a:prstGeom prst="rect">
            <a:avLst/>
          </a:prstGeom>
        </p:spPr>
      </p:pic>
      <p:pic>
        <p:nvPicPr>
          <p:cNvPr id="9" name="Picture 8">
            <a:extLst>
              <a:ext uri="{FF2B5EF4-FFF2-40B4-BE49-F238E27FC236}">
                <a16:creationId xmlns:a16="http://schemas.microsoft.com/office/drawing/2014/main" id="{B60F8136-9AF4-78E2-CE69-D9AF82EAA7DE}"/>
              </a:ext>
            </a:extLst>
          </p:cNvPr>
          <p:cNvPicPr>
            <a:picLocks noChangeAspect="1"/>
          </p:cNvPicPr>
          <p:nvPr/>
        </p:nvPicPr>
        <p:blipFill>
          <a:blip r:embed="rId3"/>
          <a:stretch>
            <a:fillRect/>
          </a:stretch>
        </p:blipFill>
        <p:spPr>
          <a:xfrm>
            <a:off x="7464027" y="1911522"/>
            <a:ext cx="2527300" cy="838200"/>
          </a:xfrm>
          <a:prstGeom prst="rect">
            <a:avLst/>
          </a:prstGeom>
        </p:spPr>
      </p:pic>
      <p:pic>
        <p:nvPicPr>
          <p:cNvPr id="11" name="Picture 10">
            <a:extLst>
              <a:ext uri="{FF2B5EF4-FFF2-40B4-BE49-F238E27FC236}">
                <a16:creationId xmlns:a16="http://schemas.microsoft.com/office/drawing/2014/main" id="{64049F41-18ED-8A09-BCF6-76047E5A2C51}"/>
              </a:ext>
            </a:extLst>
          </p:cNvPr>
          <p:cNvPicPr>
            <a:picLocks noChangeAspect="1"/>
          </p:cNvPicPr>
          <p:nvPr/>
        </p:nvPicPr>
        <p:blipFill>
          <a:blip r:embed="rId4"/>
          <a:stretch>
            <a:fillRect/>
          </a:stretch>
        </p:blipFill>
        <p:spPr>
          <a:xfrm>
            <a:off x="3796745" y="3595087"/>
            <a:ext cx="3976686" cy="1325562"/>
          </a:xfrm>
          <a:prstGeom prst="rect">
            <a:avLst/>
          </a:prstGeom>
        </p:spPr>
      </p:pic>
    </p:spTree>
    <p:extLst>
      <p:ext uri="{BB962C8B-B14F-4D97-AF65-F5344CB8AC3E}">
        <p14:creationId xmlns:p14="http://schemas.microsoft.com/office/powerpoint/2010/main" val="15896848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en-US" dirty="0"/>
              <a:t>Implementation  GUI </a:t>
            </a:r>
            <a:r>
              <a:rPr lang="en-US" dirty="0" err="1"/>
              <a:t>wab</a:t>
            </a:r>
            <a:r>
              <a:rPr lang="en-US" dirty="0"/>
              <a:t> page</a:t>
            </a:r>
          </a:p>
        </p:txBody>
      </p:sp>
      <p:sp>
        <p:nvSpPr>
          <p:cNvPr id="7" name="Footer Placeholder 6">
            <a:extLst>
              <a:ext uri="{FF2B5EF4-FFF2-40B4-BE49-F238E27FC236}">
                <a16:creationId xmlns:a16="http://schemas.microsoft.com/office/drawing/2014/main" id="{3F815E7E-2D0E-28B3-AD37-FA56078C38D0}"/>
              </a:ext>
            </a:extLst>
          </p:cNvPr>
          <p:cNvSpPr>
            <a:spLocks noGrp="1"/>
          </p:cNvSpPr>
          <p:nvPr>
            <p:ph type="ftr" sz="quarter" idx="11"/>
          </p:nvPr>
        </p:nvSpPr>
        <p:spPr/>
        <p:txBody>
          <a:bodyPr/>
          <a:lstStyle/>
          <a:p>
            <a:r>
              <a:rPr lang="en-US"/>
              <a:t>Traffic Violation Detection</a:t>
            </a:r>
            <a:endParaRPr lang="en-US" dirty="0"/>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15</a:t>
            </a:fld>
            <a:endParaRPr lang="en-US" dirty="0"/>
          </a:p>
        </p:txBody>
      </p:sp>
      <p:pic>
        <p:nvPicPr>
          <p:cNvPr id="3" name="Picture 2">
            <a:extLst>
              <a:ext uri="{FF2B5EF4-FFF2-40B4-BE49-F238E27FC236}">
                <a16:creationId xmlns:a16="http://schemas.microsoft.com/office/drawing/2014/main" id="{08E4B805-F76F-EA6B-CD3C-292264550103}"/>
              </a:ext>
            </a:extLst>
          </p:cNvPr>
          <p:cNvPicPr>
            <a:picLocks noChangeAspect="1"/>
          </p:cNvPicPr>
          <p:nvPr/>
        </p:nvPicPr>
        <p:blipFill>
          <a:blip r:embed="rId2"/>
          <a:stretch>
            <a:fillRect/>
          </a:stretch>
        </p:blipFill>
        <p:spPr>
          <a:xfrm>
            <a:off x="1368571" y="1690688"/>
            <a:ext cx="9390520" cy="4535510"/>
          </a:xfrm>
          <a:prstGeom prst="rect">
            <a:avLst/>
          </a:prstGeom>
        </p:spPr>
      </p:pic>
    </p:spTree>
    <p:extLst>
      <p:ext uri="{BB962C8B-B14F-4D97-AF65-F5344CB8AC3E}">
        <p14:creationId xmlns:p14="http://schemas.microsoft.com/office/powerpoint/2010/main" val="27117175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Future Plan</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429001"/>
            <a:ext cx="6888665" cy="2430768"/>
          </a:xfrm>
        </p:spPr>
        <p:txBody>
          <a:bodyPr/>
          <a:lstStyle/>
          <a:p>
            <a:pPr>
              <a:lnSpc>
                <a:spcPct val="150000"/>
              </a:lnSpc>
            </a:pPr>
            <a:r>
              <a:rPr lang="en-US" dirty="0"/>
              <a:t> Adding more real life features</a:t>
            </a:r>
          </a:p>
          <a:p>
            <a:pPr>
              <a:lnSpc>
                <a:spcPct val="150000"/>
              </a:lnSpc>
            </a:pPr>
            <a:r>
              <a:rPr lang="en-US" dirty="0"/>
              <a:t> Making this system more robust</a:t>
            </a:r>
          </a:p>
          <a:p>
            <a:pPr>
              <a:lnSpc>
                <a:spcPct val="150000"/>
              </a:lnSpc>
            </a:pPr>
            <a:r>
              <a:rPr lang="en-US" dirty="0"/>
              <a:t> Adding Number Plate Detection with OCR support</a:t>
            </a:r>
          </a:p>
          <a:p>
            <a:pPr>
              <a:lnSpc>
                <a:spcPct val="150000"/>
              </a:lnSpc>
            </a:pPr>
            <a:r>
              <a:rPr lang="en-US" dirty="0"/>
              <a:t> Adding more traffic violation conditions</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a:t>Traffic Violation Detection</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16</a:t>
            </a:fld>
            <a:endParaRPr lang="en-US" dirty="0"/>
          </a:p>
        </p:txBody>
      </p:sp>
    </p:spTree>
    <p:extLst>
      <p:ext uri="{BB962C8B-B14F-4D97-AF65-F5344CB8AC3E}">
        <p14:creationId xmlns:p14="http://schemas.microsoft.com/office/powerpoint/2010/main" val="38644814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a:lstStyle/>
          <a:p>
            <a:r>
              <a:rPr lang="en-US" dirty="0"/>
              <a:t>Traffic Violation Detection</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17</a:t>
            </a:fld>
            <a:endParaRPr lang="en-US" dirty="0"/>
          </a:p>
        </p:txBody>
      </p:sp>
    </p:spTree>
    <p:extLst>
      <p:ext uri="{BB962C8B-B14F-4D97-AF65-F5344CB8AC3E}">
        <p14:creationId xmlns:p14="http://schemas.microsoft.com/office/powerpoint/2010/main" val="79002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A project on TRAFFIC VIOLATION DETECTION</a:t>
            </a:r>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766132" y="3491924"/>
            <a:ext cx="6888665" cy="2400282"/>
          </a:xfrm>
        </p:spPr>
        <p:txBody>
          <a:bodyPr/>
          <a:lstStyle/>
          <a:p>
            <a:pPr marL="0" indent="0">
              <a:buNone/>
            </a:pPr>
            <a:r>
              <a:rPr lang="en-US" b="1" dirty="0"/>
              <a:t>Presented by :</a:t>
            </a: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a:t>Traffic Violation Detection</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Objectives</a:t>
            </a:r>
          </a:p>
        </p:txBody>
      </p:sp>
      <p:sp>
        <p:nvSpPr>
          <p:cNvPr id="4" name="Text Placeholder 3">
            <a:extLst>
              <a:ext uri="{FF2B5EF4-FFF2-40B4-BE49-F238E27FC236}">
                <a16:creationId xmlns:a16="http://schemas.microsoft.com/office/drawing/2014/main" id="{F7A615C6-5B0E-9C55-4354-0FE24FAB35EE}"/>
              </a:ext>
            </a:extLst>
          </p:cNvPr>
          <p:cNvSpPr>
            <a:spLocks noGrp="1"/>
          </p:cNvSpPr>
          <p:nvPr>
            <p:ph type="body" sz="quarter" idx="29"/>
          </p:nvPr>
        </p:nvSpPr>
        <p:spPr/>
        <p:txBody>
          <a:bodyPr/>
          <a:lstStyle/>
          <a:p>
            <a:r>
              <a:rPr lang="en-US" dirty="0"/>
              <a:t>This project focused on learning of Automated Detection using python and it has also provided GUI.</a:t>
            </a:r>
          </a:p>
          <a:p>
            <a:endParaRPr lang="en-US" dirty="0"/>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p:txBody>
          <a:bodyPr/>
          <a:lstStyle/>
          <a:p>
            <a:r>
              <a:rPr lang="en-US" dirty="0"/>
              <a:t>Make it easy for the traffic police department to monitor the traffic</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p:txBody>
          <a:bodyPr/>
          <a:lstStyle/>
          <a:p>
            <a:r>
              <a:rPr lang="en-US" dirty="0"/>
              <a:t>Date and time </a:t>
            </a:r>
          </a:p>
          <a:p>
            <a:endParaRPr lang="en-US" dirty="0"/>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p:txBody>
          <a:bodyPr/>
          <a:lstStyle/>
          <a:p>
            <a:r>
              <a:rPr lang="en-US" dirty="0"/>
              <a:t>Detecting number </a:t>
            </a:r>
            <a:r>
              <a:rPr lang="en-US" dirty="0" err="1"/>
              <a:t>palte</a:t>
            </a:r>
            <a:endParaRPr lang="en-US" dirty="0"/>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a:t>Traffic Violation Detection</a:t>
            </a:r>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3984182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Overview</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p:txBody>
          <a:bodyPr/>
          <a:lstStyle/>
          <a:p>
            <a:r>
              <a:rPr lang="en-US" dirty="0"/>
              <a:t>YOLOv3</a:t>
            </a:r>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a:xfrm>
            <a:off x="7184980" y="2715812"/>
            <a:ext cx="3911982" cy="523316"/>
          </a:xfrm>
        </p:spPr>
        <p:txBody>
          <a:bodyPr/>
          <a:lstStyle/>
          <a:p>
            <a:r>
              <a:rPr lang="en-IN" b="0" dirty="0">
                <a:solidFill>
                  <a:srgbClr val="D4D4D4"/>
                </a:solidFill>
                <a:effectLst/>
                <a:latin typeface="Menlo" panose="020B0609030804020204" pitchFamily="49" charset="0"/>
              </a:rPr>
              <a:t>Open cv/flask /react JS</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p:txBody>
          <a:bodyPr/>
          <a:lstStyle/>
          <a:p>
            <a:r>
              <a:rPr lang="en-US" dirty="0"/>
              <a:t>Stands for You Only Look One</a:t>
            </a:r>
          </a:p>
          <a:p>
            <a:r>
              <a:rPr lang="en-US" dirty="0"/>
              <a:t>Vehicle detection model</a:t>
            </a:r>
          </a:p>
          <a:p>
            <a:r>
              <a:rPr lang="en-US" dirty="0"/>
              <a:t>Gives better accuracy for object detection</a:t>
            </a:r>
          </a:p>
          <a:p>
            <a:r>
              <a:rPr lang="en-US" dirty="0"/>
              <a:t>Way more faster with upgraded version</a:t>
            </a:r>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6966224" y="3239128"/>
            <a:ext cx="3911982" cy="2516490"/>
          </a:xfrm>
        </p:spPr>
        <p:txBody>
          <a:bodyPr/>
          <a:lstStyle/>
          <a:p>
            <a:pPr algn="l">
              <a:buFont typeface="Arial" panose="020B0604020202020204" pitchFamily="34" charset="0"/>
              <a:buChar char="•"/>
            </a:pPr>
            <a:r>
              <a:rPr lang="en-IN" b="0" i="0" dirty="0">
                <a:effectLst/>
                <a:latin typeface="Noto Sans" panose="020B0604020202020204" pitchFamily="34" charset="0"/>
              </a:rPr>
              <a:t>Using open cv to capturing a car number plate </a:t>
            </a:r>
          </a:p>
          <a:p>
            <a:pPr algn="l">
              <a:buFont typeface="Arial" panose="020B0604020202020204" pitchFamily="34" charset="0"/>
              <a:buChar char="•"/>
            </a:pPr>
            <a:r>
              <a:rPr lang="en-IN" b="0" i="0" dirty="0">
                <a:effectLst/>
                <a:latin typeface="Noto Sans" panose="020B0604020202020204" pitchFamily="34" charset="0"/>
              </a:rPr>
              <a:t>Flask is making </a:t>
            </a:r>
            <a:r>
              <a:rPr lang="en-IN" dirty="0">
                <a:latin typeface="Noto Sans" panose="020B0604020202020204" pitchFamily="34" charset="0"/>
              </a:rPr>
              <a:t>API to connect SQL light 3 data table</a:t>
            </a:r>
          </a:p>
          <a:p>
            <a:pPr algn="l">
              <a:buFont typeface="Arial" panose="020B0604020202020204" pitchFamily="34" charset="0"/>
              <a:buChar char="•"/>
            </a:pPr>
            <a:r>
              <a:rPr lang="en-IN" b="0" i="0" dirty="0">
                <a:effectLst/>
                <a:latin typeface="Noto Sans" panose="020B0604020202020204" pitchFamily="34" charset="0"/>
              </a:rPr>
              <a:t>React </a:t>
            </a:r>
            <a:r>
              <a:rPr lang="en-IN" b="0" i="0" dirty="0" err="1">
                <a:effectLst/>
                <a:latin typeface="Noto Sans" panose="020B0604020202020204" pitchFamily="34" charset="0"/>
              </a:rPr>
              <a:t>js</a:t>
            </a:r>
            <a:r>
              <a:rPr lang="en-IN" b="0" i="0" dirty="0">
                <a:effectLst/>
                <a:latin typeface="Noto Sans" panose="020B0604020202020204" pitchFamily="34" charset="0"/>
              </a:rPr>
              <a:t> is for using </a:t>
            </a:r>
            <a:r>
              <a:rPr lang="en-IN" b="0" i="0" dirty="0" err="1">
                <a:effectLst/>
                <a:latin typeface="Noto Sans" panose="020B0604020202020204" pitchFamily="34" charset="0"/>
              </a:rPr>
              <a:t>wabpage</a:t>
            </a:r>
            <a:r>
              <a:rPr lang="en-IN" b="0" i="0" dirty="0">
                <a:effectLst/>
                <a:latin typeface="Noto Sans" panose="020B0604020202020204" pitchFamily="34" charset="0"/>
              </a:rPr>
              <a:t> and </a:t>
            </a:r>
            <a:r>
              <a:rPr lang="en-IN" b="0" i="0" dirty="0" err="1">
                <a:effectLst/>
                <a:latin typeface="Noto Sans" panose="020B0604020202020204" pitchFamily="34" charset="0"/>
              </a:rPr>
              <a:t>gui</a:t>
            </a:r>
            <a:r>
              <a:rPr lang="en-IN" b="0" i="0" dirty="0">
                <a:effectLst/>
                <a:latin typeface="Noto Sans" panose="020B0604020202020204" pitchFamily="34" charset="0"/>
              </a:rPr>
              <a:t> </a:t>
            </a:r>
          </a:p>
          <a:p>
            <a:pPr algn="l">
              <a:buFont typeface="Arial" panose="020B0604020202020204" pitchFamily="34" charset="0"/>
              <a:buChar char="•"/>
            </a:pPr>
            <a:endParaRPr lang="en-IN" b="0" i="0" dirty="0">
              <a:effectLst/>
              <a:latin typeface="Noto Sans" panose="020B0604020202020204" pitchFamily="34" charset="0"/>
            </a:endParaRPr>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a:t>Traffic Violation Detection</a:t>
            </a:r>
            <a:endParaRPr lang="en-US" dirty="0"/>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3049025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Methodology</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Vehicle Classification:</a:t>
            </a:r>
          </a:p>
          <a:p>
            <a:r>
              <a:rPr lang="en-US" sz="1600" dirty="0"/>
              <a:t>An object detection model YOLOv3 is used to classify moving vehicles. </a:t>
            </a:r>
          </a:p>
          <a:p>
            <a:endParaRPr lang="en-US" dirty="0"/>
          </a:p>
          <a:p>
            <a:endParaRPr lang="en-US" dirty="0"/>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805771"/>
            <a:ext cx="6888665" cy="2053997"/>
          </a:xfrm>
        </p:spPr>
        <p:txBody>
          <a:bodyPr/>
          <a:lstStyle/>
          <a:p>
            <a:pPr marL="0" indent="0" algn="just">
              <a:buNone/>
            </a:pPr>
            <a:r>
              <a:rPr lang="en-US" dirty="0"/>
              <a:t>Features of the model:</a:t>
            </a:r>
          </a:p>
          <a:p>
            <a:pPr>
              <a:buFont typeface="Wingdings" panose="05000000000000000000" pitchFamily="2" charset="2"/>
              <a:buChar char="Ø"/>
            </a:pPr>
            <a:r>
              <a:rPr lang="en-US" dirty="0"/>
              <a:t> Bounding Box Predictions</a:t>
            </a:r>
          </a:p>
          <a:p>
            <a:pPr>
              <a:buFont typeface="Wingdings" panose="05000000000000000000" pitchFamily="2" charset="2"/>
              <a:buChar char="Ø"/>
            </a:pPr>
            <a:r>
              <a:rPr lang="en-US" dirty="0"/>
              <a:t> Class Prediction</a:t>
            </a:r>
          </a:p>
          <a:p>
            <a:pPr>
              <a:buFont typeface="Wingdings" panose="05000000000000000000" pitchFamily="2" charset="2"/>
              <a:buChar char="Ø"/>
            </a:pPr>
            <a:r>
              <a:rPr lang="en-US" dirty="0"/>
              <a:t> Predictions across scales</a:t>
            </a:r>
          </a:p>
          <a:p>
            <a:pPr>
              <a:buFont typeface="Wingdings" panose="05000000000000000000" pitchFamily="2" charset="2"/>
              <a:buChar char="Ø"/>
            </a:pPr>
            <a:r>
              <a:rPr lang="en-US" dirty="0"/>
              <a:t> Feature Extractor</a:t>
            </a:r>
            <a:br>
              <a:rPr lang="en-US" dirty="0"/>
            </a:br>
            <a:endParaRPr lang="en-US" dirty="0"/>
          </a:p>
          <a:p>
            <a:pPr marL="0" indent="0" algn="just">
              <a:buNone/>
            </a:pPr>
            <a:endParaRPr lang="en-GB" dirty="0">
              <a:latin typeface="Calibri" panose="020F0502020204030204" pitchFamily="34" charset="0"/>
              <a:cs typeface="Calibri" panose="020F0502020204030204" pitchFamily="34" charset="0"/>
            </a:endParaRPr>
          </a:p>
          <a:p>
            <a:pPr marL="0" indent="0" algn="just">
              <a:buNone/>
            </a:pPr>
            <a:endParaRPr lang="en-GB" dirty="0">
              <a:latin typeface="Calibri" panose="020F0502020204030204" pitchFamily="34" charset="0"/>
              <a:cs typeface="Calibri" panose="020F0502020204030204" pitchFamily="34" charset="0"/>
            </a:endParaRP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a:t>Traffic Violation Detection</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1433379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Methodology</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Bounding Box Predictions :</a:t>
            </a:r>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429001"/>
            <a:ext cx="6888665" cy="2430768"/>
          </a:xfrm>
        </p:spPr>
        <p:txBody>
          <a:bodyPr/>
          <a:lstStyle/>
          <a:p>
            <a:pPr marL="0" indent="0">
              <a:buNone/>
            </a:pPr>
            <a:r>
              <a:rPr lang="en-US" dirty="0"/>
              <a:t>The network predicts 4 coordinates for each bounding box. YOLOv3 predicts an objectiveness score for each bounding box using logistic regression. 1 means complete overlap of bounding box prior over the ground truth object. It will predict only 1 bonding box prior for one ground truth object and any error in this would incur for both classification as well as detection loss.</a:t>
            </a:r>
          </a:p>
          <a:p>
            <a:pPr marL="0" indent="0" algn="just">
              <a:buNone/>
            </a:pPr>
            <a:endParaRPr lang="en-GB" dirty="0">
              <a:latin typeface="Calibri" panose="020F0502020204030204" pitchFamily="34" charset="0"/>
              <a:cs typeface="Calibri" panose="020F0502020204030204" pitchFamily="34" charset="0"/>
            </a:endParaRPr>
          </a:p>
          <a:p>
            <a:pPr marL="0" indent="0" algn="just">
              <a:buNone/>
            </a:pPr>
            <a:endParaRPr lang="en-GB" dirty="0">
              <a:latin typeface="Calibri" panose="020F0502020204030204" pitchFamily="34" charset="0"/>
              <a:cs typeface="Calibri" panose="020F0502020204030204" pitchFamily="34" charset="0"/>
            </a:endParaRP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a:t>Traffic Violation Detection</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6</a:t>
            </a:fld>
            <a:endParaRPr lang="en-US" dirty="0"/>
          </a:p>
        </p:txBody>
      </p:sp>
    </p:spTree>
    <p:extLst>
      <p:ext uri="{BB962C8B-B14F-4D97-AF65-F5344CB8AC3E}">
        <p14:creationId xmlns:p14="http://schemas.microsoft.com/office/powerpoint/2010/main" val="1052369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Methodology</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Class Predictions :</a:t>
            </a:r>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429001"/>
            <a:ext cx="6888665" cy="2430768"/>
          </a:xfrm>
        </p:spPr>
        <p:txBody>
          <a:bodyPr/>
          <a:lstStyle/>
          <a:p>
            <a:pPr marL="0" indent="0">
              <a:buNone/>
            </a:pPr>
            <a:r>
              <a:rPr lang="en-US" dirty="0"/>
              <a:t>YOLOv3 uses independent logistic classifiers for each class instead of a regular SoftMax layer. This is done to make the classification multi-label classification. Each box predicts the classes the bounding box may contain using multilabel classification.</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a:t>Traffic Violation Detection</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7</a:t>
            </a:fld>
            <a:endParaRPr lang="en-US" dirty="0"/>
          </a:p>
        </p:txBody>
      </p:sp>
    </p:spTree>
    <p:extLst>
      <p:ext uri="{BB962C8B-B14F-4D97-AF65-F5344CB8AC3E}">
        <p14:creationId xmlns:p14="http://schemas.microsoft.com/office/powerpoint/2010/main" val="2900934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Methodology</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Prediction across scales  </a:t>
            </a:r>
          </a:p>
          <a:p>
            <a:endParaRPr lang="en-US" dirty="0"/>
          </a:p>
          <a:p>
            <a:endParaRPr lang="en-US" dirty="0"/>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429001"/>
            <a:ext cx="6888665" cy="2430768"/>
          </a:xfrm>
        </p:spPr>
        <p:txBody>
          <a:bodyPr/>
          <a:lstStyle/>
          <a:p>
            <a:r>
              <a:rPr lang="en-US" dirty="0"/>
              <a:t>YOLOv3 predicts boxes at 3 different scales</a:t>
            </a:r>
          </a:p>
          <a:p>
            <a:r>
              <a:rPr lang="en-US" dirty="0"/>
              <a:t>Features are extracted from each scale by using feature pyramid networks</a:t>
            </a:r>
          </a:p>
          <a:p>
            <a:r>
              <a:rPr lang="en-US" dirty="0"/>
              <a:t>There are 3 bounding box priors per scale and thus total 9 bounding box priors</a:t>
            </a: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a:t>Traffic Violation Detection</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8</a:t>
            </a:fld>
            <a:endParaRPr lang="en-US" dirty="0"/>
          </a:p>
        </p:txBody>
      </p:sp>
    </p:spTree>
    <p:extLst>
      <p:ext uri="{BB962C8B-B14F-4D97-AF65-F5344CB8AC3E}">
        <p14:creationId xmlns:p14="http://schemas.microsoft.com/office/powerpoint/2010/main" val="3185054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Methodology</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Number plate detection</a:t>
            </a:r>
          </a:p>
          <a:p>
            <a:endParaRPr lang="en-US" dirty="0"/>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429001"/>
            <a:ext cx="6888665" cy="2430768"/>
          </a:xfrm>
        </p:spPr>
        <p:txBody>
          <a:bodyPr/>
          <a:lstStyle/>
          <a:p>
            <a:r>
              <a:rPr lang="en-US" dirty="0"/>
              <a:t>The vehicles are detected using YOLOv3 model. After detecting the vehicles, violation cases are checked. A traffic line is drawn over the road in the preview of the given video footage by the user. The line specifies that the traffic light is red. Violation happens if any vehicle crosses the traffic line in red state.</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a:t>Traffic Violation Detection</a:t>
            </a: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Tree>
    <p:extLst>
      <p:ext uri="{BB962C8B-B14F-4D97-AF65-F5344CB8AC3E}">
        <p14:creationId xmlns:p14="http://schemas.microsoft.com/office/powerpoint/2010/main" val="1420096635"/>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2.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Scientific findings presentation</Template>
  <TotalTime>283</TotalTime>
  <Words>541</Words>
  <Application>Microsoft Macintosh PowerPoint</Application>
  <PresentationFormat>Widescreen</PresentationFormat>
  <Paragraphs>99</Paragraphs>
  <Slides>17</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Arial Nova</vt:lpstr>
      <vt:lpstr>Biome</vt:lpstr>
      <vt:lpstr>Biome Light</vt:lpstr>
      <vt:lpstr>Calibri</vt:lpstr>
      <vt:lpstr>Menlo</vt:lpstr>
      <vt:lpstr>Noto Sans</vt:lpstr>
      <vt:lpstr>Segoe UI</vt:lpstr>
      <vt:lpstr>Wingdings</vt:lpstr>
      <vt:lpstr>Office Theme</vt:lpstr>
      <vt:lpstr>Automation of numberplate detection</vt:lpstr>
      <vt:lpstr>Introduction</vt:lpstr>
      <vt:lpstr>Objectives</vt:lpstr>
      <vt:lpstr>Overview</vt:lpstr>
      <vt:lpstr>Methodology</vt:lpstr>
      <vt:lpstr>Methodology</vt:lpstr>
      <vt:lpstr>Methodology</vt:lpstr>
      <vt:lpstr>Methodology</vt:lpstr>
      <vt:lpstr>Methodology</vt:lpstr>
      <vt:lpstr>Methodology</vt:lpstr>
      <vt:lpstr>Software Overview</vt:lpstr>
      <vt:lpstr>Implementation</vt:lpstr>
      <vt:lpstr>Implementation</vt:lpstr>
      <vt:lpstr>Implementation</vt:lpstr>
      <vt:lpstr>Implementation  GUI wab page</vt:lpstr>
      <vt:lpstr>Future Plan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VIOLATION</dc:title>
  <dc:creator>Ketan</dc:creator>
  <cp:lastModifiedBy>jaimin</cp:lastModifiedBy>
  <cp:revision>21</cp:revision>
  <dcterms:created xsi:type="dcterms:W3CDTF">2022-07-27T15:39:17Z</dcterms:created>
  <dcterms:modified xsi:type="dcterms:W3CDTF">2023-05-02T04:22:59Z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